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71" r:id="rId4"/>
    <p:sldId id="272" r:id="rId5"/>
    <p:sldId id="274" r:id="rId6"/>
    <p:sldId id="270" r:id="rId7"/>
    <p:sldId id="260" r:id="rId8"/>
    <p:sldId id="261" r:id="rId9"/>
    <p:sldId id="262" r:id="rId10"/>
    <p:sldId id="264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C86D3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8555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8555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80380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29041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7107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82474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1556" y="365125"/>
            <a:ext cx="4811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1556" y="1825625"/>
            <a:ext cx="481184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692923" y="1825625"/>
            <a:ext cx="4648198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02377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840" y="731175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91439" y="4546734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98071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6455" y="410368"/>
            <a:ext cx="4708363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4559" y="1825625"/>
            <a:ext cx="4725108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96455" y="1825625"/>
            <a:ext cx="4708364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35911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639" y="365125"/>
            <a:ext cx="466403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145" y="1681163"/>
            <a:ext cx="47406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145" y="2505075"/>
            <a:ext cx="4740614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30639" y="1681163"/>
            <a:ext cx="46640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930639" y="2505075"/>
            <a:ext cx="466403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20269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461739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71055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27447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336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2870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4336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72678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880" y="457200"/>
            <a:ext cx="44586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24306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6880" y="2057400"/>
            <a:ext cx="44586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86009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0939263" y="6711997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>
                <a:solidFill>
                  <a:srgbClr val="FFFFFF"/>
                </a:solidFill>
                <a:latin typeface="AGReverance" pitchFamily="2" charset="0"/>
              </a:rPr>
              <a:t>© </a:t>
            </a:r>
            <a:r>
              <a:rPr lang="ru-RU" sz="600" dirty="0" smtClean="0">
                <a:solidFill>
                  <a:srgbClr val="FFFFFF"/>
                </a:solidFill>
                <a:latin typeface="AGReverance" pitchFamily="2" charset="0"/>
              </a:rPr>
              <a:t>Полшкова В.В., 2019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1957" y="369324"/>
            <a:ext cx="48118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41957" y="1829824"/>
            <a:ext cx="48118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03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ln w="6350">
            <a:solidFill>
              <a:srgbClr val="640000"/>
            </a:solidFill>
          </a:ln>
          <a:solidFill>
            <a:srgbClr val="FF0000"/>
          </a:solidFill>
          <a:effectLst/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otli4niki.ru/ucheba/lajfhaki-egje-po-russkomu-jazyku-2023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tli4niki.ru/ucheba/lajfhaki-egje-po-russkomu-jazyku-2023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otli4niki.ru/ucheba/lajfhaki-egje-po-russkomu-jazyku-2023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vc.ru/education/507235-podgotovka-k-ege-po-russkomu-yazyku-18-besplatnyh-resurso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18555" y="597097"/>
            <a:ext cx="4708161" cy="3903785"/>
          </a:xfrm>
        </p:spPr>
        <p:txBody>
          <a:bodyPr>
            <a:normAutofit fontScale="90000"/>
          </a:bodyPr>
          <a:lstStyle/>
          <a:p>
            <a:r>
              <a:rPr lang="ru-RU" sz="4900" b="0" dirty="0" smtClean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«</a:t>
            </a:r>
            <a:r>
              <a:rPr lang="ru-RU" sz="4000" b="0" i="1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Система работы по подготовке обучающихся к ЕГЭ по русскому языку</a:t>
            </a:r>
            <a:r>
              <a:rPr lang="ru-RU" sz="5400" b="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»</a:t>
            </a:r>
            <a:r>
              <a:rPr lang="ru-RU" sz="5400" dirty="0">
                <a:ea typeface="Calibri"/>
                <a:cs typeface="Times New Roman"/>
              </a:rPr>
              <a:t/>
            </a:r>
            <a:br>
              <a:rPr lang="ru-RU" sz="5400" dirty="0">
                <a:ea typeface="Calibri"/>
                <a:cs typeface="Times New Roman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870955" y="3297239"/>
            <a:ext cx="4708161" cy="1655762"/>
          </a:xfrm>
        </p:spPr>
        <p:txBody>
          <a:bodyPr>
            <a:noAutofit/>
          </a:bodyPr>
          <a:lstStyle/>
          <a:p>
            <a:r>
              <a:rPr lang="ru-RU" b="1" dirty="0" smtClean="0"/>
              <a:t>Автор: </a:t>
            </a:r>
          </a:p>
          <a:p>
            <a:r>
              <a:rPr lang="ru-RU" b="1" dirty="0" err="1" smtClean="0"/>
              <a:t>Дремина</a:t>
            </a:r>
            <a:r>
              <a:rPr lang="ru-RU" b="1" dirty="0" smtClean="0"/>
              <a:t> Оксана Юрьевна, учитель русского языка и литературы</a:t>
            </a:r>
          </a:p>
          <a:p>
            <a:r>
              <a:rPr lang="ru-RU" b="1" dirty="0" smtClean="0"/>
              <a:t> МБОУ </a:t>
            </a:r>
            <a:r>
              <a:rPr lang="ru-RU" b="1" dirty="0" err="1" smtClean="0"/>
              <a:t>г.Ивантеевка</a:t>
            </a:r>
            <a:r>
              <a:rPr lang="ru-RU" b="1" dirty="0" smtClean="0"/>
              <a:t> «Гимназия №6»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209692" y="597097"/>
            <a:ext cx="40679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Как качественно подготовить учащихся к ЕГЭ и получить достойный результат?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658" y="4062046"/>
            <a:ext cx="2492619" cy="249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612" y="105508"/>
            <a:ext cx="4586651" cy="1401580"/>
          </a:xfrm>
        </p:spPr>
        <p:txBody>
          <a:bodyPr/>
          <a:lstStyle/>
          <a:p>
            <a:r>
              <a:rPr lang="ru-RU" dirty="0" smtClean="0"/>
              <a:t>Работа с текстом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876" y="686666"/>
            <a:ext cx="4848530" cy="5643796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Для определения проблемы текста используйте следующие приемы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-выделение </a:t>
            </a:r>
            <a:r>
              <a:rPr lang="ru-RU" dirty="0"/>
              <a:t>нужных слов и словосочетаний в экзаменационных </a:t>
            </a:r>
            <a:r>
              <a:rPr lang="ru-RU" dirty="0" smtClean="0"/>
              <a:t>материалах;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-использование </a:t>
            </a:r>
            <a:r>
              <a:rPr lang="ru-RU" dirty="0"/>
              <a:t>тестовых заданий, связанных с анализом </a:t>
            </a:r>
            <a:r>
              <a:rPr lang="ru-RU" dirty="0" smtClean="0"/>
              <a:t>текст (задание22);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-использование </a:t>
            </a:r>
            <a:r>
              <a:rPr lang="ru-RU" dirty="0"/>
              <a:t>рецензии для нахождения </a:t>
            </a:r>
            <a:r>
              <a:rPr lang="ru-RU" dirty="0" smtClean="0"/>
              <a:t>проблемы </a:t>
            </a:r>
            <a:r>
              <a:rPr lang="ru-RU" dirty="0"/>
              <a:t>(</a:t>
            </a:r>
            <a:r>
              <a:rPr lang="ru-RU" dirty="0" smtClean="0"/>
              <a:t>задание26);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-проверка </a:t>
            </a:r>
            <a:r>
              <a:rPr lang="ru-RU" dirty="0"/>
              <a:t>наличия в тексте вопросительных предложений.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56584" y="546527"/>
            <a:ext cx="4044461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работа </a:t>
            </a:r>
            <a:r>
              <a:rPr lang="ru-RU" sz="1600" dirty="0">
                <a:solidFill>
                  <a:prstClr val="black"/>
                </a:solidFill>
              </a:rPr>
              <a:t>с проблемой через отношение автора к героям (в художественном </a:t>
            </a:r>
            <a:r>
              <a:rPr lang="ru-RU" sz="1600" dirty="0" smtClean="0">
                <a:solidFill>
                  <a:prstClr val="black"/>
                </a:solidFill>
              </a:rPr>
              <a:t>тексте)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75431" y="1257998"/>
            <a:ext cx="101990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автор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256584" y="1754832"/>
            <a:ext cx="10081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 герой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976338" y="1719663"/>
            <a:ext cx="10081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 герой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048500" y="2535088"/>
            <a:ext cx="142435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уважает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768254" y="2535088"/>
            <a:ext cx="142435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е уважает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358554" y="3387969"/>
            <a:ext cx="161778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 что?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048500" y="4278923"/>
            <a:ext cx="161485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смелость… </a:t>
            </a:r>
          </a:p>
          <a:p>
            <a:r>
              <a:rPr lang="ru-RU" dirty="0" smtClean="0"/>
              <a:t>милосердие…</a:t>
            </a:r>
          </a:p>
          <a:p>
            <a:r>
              <a:rPr lang="ru-RU" dirty="0"/>
              <a:t>д</a:t>
            </a:r>
            <a:r>
              <a:rPr lang="ru-RU" dirty="0" smtClean="0"/>
              <a:t>оброта…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595339" y="4278923"/>
            <a:ext cx="170570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жадность… </a:t>
            </a:r>
          </a:p>
          <a:p>
            <a:r>
              <a:rPr lang="ru-RU" dirty="0" smtClean="0"/>
              <a:t>равнодушие…</a:t>
            </a:r>
          </a:p>
          <a:p>
            <a:r>
              <a:rPr lang="ru-RU" dirty="0"/>
              <a:t>ж</a:t>
            </a:r>
            <a:r>
              <a:rPr lang="ru-RU" dirty="0" smtClean="0"/>
              <a:t>естокость…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984881" y="5568462"/>
            <a:ext cx="249555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Формулируем позицию автора и через неё проблемный вопрос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9595339" y="1719663"/>
            <a:ext cx="380999" cy="26600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84881" y="1714201"/>
            <a:ext cx="610821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061" y="2233680"/>
            <a:ext cx="6524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3044" y="2209095"/>
            <a:ext cx="69288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199" y="3029710"/>
            <a:ext cx="6524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97009" y="3038530"/>
            <a:ext cx="7397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896" y="3899810"/>
            <a:ext cx="6524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622" y="5202253"/>
            <a:ext cx="6524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1211" y="3929063"/>
            <a:ext cx="610821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5640" y="5213014"/>
            <a:ext cx="62828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349201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336" y="457200"/>
            <a:ext cx="4586651" cy="78544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49" y="1477108"/>
            <a:ext cx="4572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676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25409" y="328306"/>
            <a:ext cx="4708363" cy="1817017"/>
          </a:xfrm>
        </p:spPr>
        <p:txBody>
          <a:bodyPr>
            <a:normAutofit/>
          </a:bodyPr>
          <a:lstStyle/>
          <a:p>
            <a:r>
              <a:rPr lang="ru-RU" sz="2800" dirty="0"/>
              <a:t>Трудности, с которыми сталкиваешься в ходе подготовки к экзаменам, следующего характера: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half" idx="2"/>
          </p:nvPr>
        </p:nvSpPr>
        <p:spPr>
          <a:xfrm>
            <a:off x="6919901" y="2118702"/>
            <a:ext cx="470836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/>
              <a:t>1</a:t>
            </a:r>
            <a:r>
              <a:rPr lang="ru-RU" sz="2600" dirty="0" smtClean="0"/>
              <a:t>) недостаточный </a:t>
            </a:r>
            <a:r>
              <a:rPr lang="ru-RU" sz="2600" dirty="0"/>
              <a:t>уровень мотивации к обучению </a:t>
            </a:r>
            <a:r>
              <a:rPr lang="ru-RU" sz="2600" dirty="0" smtClean="0"/>
              <a:t>учащихся;</a:t>
            </a:r>
            <a:endParaRPr lang="ru-RU" sz="2600" dirty="0"/>
          </a:p>
          <a:p>
            <a:pPr marL="0" indent="0">
              <a:buNone/>
            </a:pPr>
            <a:r>
              <a:rPr lang="ru-RU" sz="2600" dirty="0" smtClean="0"/>
              <a:t>2) недостаточная </a:t>
            </a:r>
            <a:r>
              <a:rPr lang="ru-RU" sz="2600" dirty="0" err="1"/>
              <a:t>сформированность</a:t>
            </a:r>
            <a:r>
              <a:rPr lang="ru-RU" sz="2600" dirty="0"/>
              <a:t> речи, мышления, низкое общекультурное развитие обучающихся;</a:t>
            </a:r>
          </a:p>
          <a:p>
            <a:pPr marL="0" indent="0">
              <a:buNone/>
            </a:pPr>
            <a:r>
              <a:rPr lang="ru-RU" sz="2600" dirty="0" smtClean="0"/>
              <a:t>3) незаинтересованность </a:t>
            </a:r>
            <a:r>
              <a:rPr lang="ru-RU" sz="2600" dirty="0"/>
              <a:t>части самих ребят и их родителей в результатах обучения.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70" y="366834"/>
            <a:ext cx="4816475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97169" y="1315724"/>
            <a:ext cx="454855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i="1" dirty="0" smtClean="0">
                <a:latin typeface="Batang" pitchFamily="18" charset="-127"/>
                <a:ea typeface="Batang" pitchFamily="18" charset="-127"/>
                <a:cs typeface="Andalus" pitchFamily="18" charset="-78"/>
              </a:rPr>
              <a:t>1)часы, отведённые для изучения русского языка по учебному плану(1час в неделю);</a:t>
            </a:r>
          </a:p>
          <a:p>
            <a:pPr>
              <a:buNone/>
            </a:pPr>
            <a:endParaRPr lang="ru-RU" sz="2000" b="1" i="1" dirty="0" smtClean="0">
              <a:latin typeface="Batang" pitchFamily="18" charset="-127"/>
              <a:ea typeface="Batang" pitchFamily="18" charset="-127"/>
              <a:cs typeface="Andalus" pitchFamily="18" charset="-78"/>
            </a:endParaRPr>
          </a:p>
          <a:p>
            <a:pPr>
              <a:buNone/>
            </a:pPr>
            <a:r>
              <a:rPr lang="ru-RU" sz="2000" b="1" i="1" dirty="0" smtClean="0">
                <a:latin typeface="Batang" pitchFamily="18" charset="-127"/>
                <a:ea typeface="Batang" pitchFamily="18" charset="-127"/>
                <a:cs typeface="Andalus" pitchFamily="18" charset="-78"/>
              </a:rPr>
              <a:t>2)факультативный курс «Правописание и культура речи»(10,11-1 час в недели);</a:t>
            </a:r>
          </a:p>
          <a:p>
            <a:pPr>
              <a:buNone/>
            </a:pPr>
            <a:endParaRPr lang="ru-RU" sz="2000" b="1" i="1" dirty="0" smtClean="0">
              <a:latin typeface="Batang" pitchFamily="18" charset="-127"/>
              <a:ea typeface="Batang" pitchFamily="18" charset="-127"/>
              <a:cs typeface="Andalus" pitchFamily="18" charset="-78"/>
            </a:endParaRPr>
          </a:p>
          <a:p>
            <a:pPr>
              <a:buNone/>
            </a:pPr>
            <a:r>
              <a:rPr lang="ru-RU" sz="2000" b="1" i="1" dirty="0" smtClean="0">
                <a:latin typeface="Batang" pitchFamily="18" charset="-127"/>
                <a:ea typeface="Batang" pitchFamily="18" charset="-127"/>
                <a:cs typeface="Andalus" pitchFamily="18" charset="-78"/>
              </a:rPr>
              <a:t>3) индивидуальные и групповые консультации по пробелам, выявленным в результате мониторингов разного уровня;</a:t>
            </a:r>
          </a:p>
          <a:p>
            <a:pPr>
              <a:buNone/>
            </a:pPr>
            <a:endParaRPr lang="ru-RU" sz="2000" b="1" i="1" dirty="0" smtClean="0">
              <a:latin typeface="Batang" pitchFamily="18" charset="-127"/>
              <a:ea typeface="Batang" pitchFamily="18" charset="-127"/>
              <a:cs typeface="Andalus" pitchFamily="18" charset="-78"/>
            </a:endParaRPr>
          </a:p>
          <a:p>
            <a:pPr>
              <a:buNone/>
            </a:pPr>
            <a:r>
              <a:rPr lang="ru-RU" sz="2000" b="1" i="1" dirty="0" smtClean="0">
                <a:latin typeface="Batang" pitchFamily="18" charset="-127"/>
                <a:ea typeface="Batang" pitchFamily="18" charset="-127"/>
                <a:cs typeface="Andalus" pitchFamily="18" charset="-78"/>
              </a:rPr>
              <a:t>4)цикл занятий по написанию сочинения в рамках мероприятий «Умные каникулы»</a:t>
            </a:r>
            <a:endParaRPr lang="ru-RU" sz="2000" b="1" i="1" dirty="0">
              <a:latin typeface="Batang" pitchFamily="18" charset="-127"/>
              <a:ea typeface="Batang" pitchFamily="18" charset="-127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64398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951" y="159311"/>
            <a:ext cx="5275385" cy="1325563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Советы (</a:t>
            </a:r>
            <a:r>
              <a:rPr lang="ru-RU" sz="2800" dirty="0" err="1" smtClean="0"/>
              <a:t>лайфхаки</a:t>
            </a:r>
            <a:r>
              <a:rPr lang="ru-RU" sz="2800" dirty="0" smtClean="0"/>
              <a:t>) по подготовке  к ЕГЭ по </a:t>
            </a:r>
            <a:r>
              <a:rPr lang="ru-RU" sz="2800" dirty="0"/>
              <a:t>русскому языку: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383" y="1845963"/>
            <a:ext cx="4642339" cy="4812745"/>
          </a:xfrm>
          <a:ln w="28575">
            <a:solidFill>
              <a:schemeClr val="tx1"/>
            </a:solidFill>
            <a:prstDash val="dash"/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Экзамен по русскому языку длится 3 часа 30 </a:t>
            </a:r>
            <a:r>
              <a:rPr lang="ru-RU" sz="1800" dirty="0" err="1" smtClean="0"/>
              <a:t>минут.Предлагается</a:t>
            </a:r>
            <a:r>
              <a:rPr lang="ru-RU" sz="1800" dirty="0" smtClean="0"/>
              <a:t> примерный </a:t>
            </a:r>
            <a:r>
              <a:rPr lang="ru-RU" sz="1800" dirty="0" err="1" smtClean="0"/>
              <a:t>тайминг</a:t>
            </a:r>
            <a:r>
              <a:rPr lang="ru-RU" sz="1800" dirty="0" smtClean="0"/>
              <a:t>: </a:t>
            </a:r>
            <a:endParaRPr lang="ru-RU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/>
              <a:t>40 </a:t>
            </a:r>
            <a:r>
              <a:rPr lang="ru-RU" sz="1800" dirty="0"/>
              <a:t>мин — общее время работы над тестовой частью.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/>
              <a:t>30 мин — </a:t>
            </a:r>
            <a:r>
              <a:rPr lang="ru-RU" sz="1800" dirty="0"/>
              <a:t>решение теста.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5 мин — проверка заданий.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5 мин — перенос ответов в бланк.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2 ч </a:t>
            </a:r>
            <a:r>
              <a:rPr lang="ru-RU" sz="1800" dirty="0" smtClean="0"/>
              <a:t>20 </a:t>
            </a:r>
            <a:r>
              <a:rPr lang="ru-RU" sz="1800" dirty="0"/>
              <a:t>мин — общее время работы над сочинением.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60 мин — написание черновика.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30 мин — проверка и редактирование сочинения.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/>
              <a:t>50 </a:t>
            </a:r>
            <a:r>
              <a:rPr lang="ru-RU" sz="1800" dirty="0"/>
              <a:t>мин — перенос сочинения на чистовик.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10 минут — проверка правильности заполнения бланков.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04891" y="982336"/>
            <a:ext cx="4642339" cy="2585323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inherit"/>
              </a:rPr>
              <a:t>Культура речи (задания 4-6).</a:t>
            </a:r>
          </a:p>
          <a:p>
            <a:pPr fontAlgn="base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inherit"/>
              </a:rPr>
              <a:t>Орфография </a:t>
            </a:r>
            <a:r>
              <a:rPr lang="ru-RU" dirty="0">
                <a:solidFill>
                  <a:srgbClr val="000000"/>
                </a:solidFill>
                <a:latin typeface="inherit"/>
              </a:rPr>
              <a:t>(задания </a:t>
            </a:r>
            <a:r>
              <a:rPr lang="ru-RU" dirty="0" smtClean="0">
                <a:solidFill>
                  <a:srgbClr val="000000"/>
                </a:solidFill>
                <a:latin typeface="inherit"/>
              </a:rPr>
              <a:t>9-15</a:t>
            </a:r>
            <a:r>
              <a:rPr lang="ru-RU" dirty="0">
                <a:solidFill>
                  <a:srgbClr val="000000"/>
                </a:solidFill>
                <a:latin typeface="inherit"/>
              </a:rPr>
              <a:t>).</a:t>
            </a:r>
          </a:p>
          <a:p>
            <a:pPr fontAlgn="base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inherit"/>
              </a:rPr>
              <a:t>Пунктуация (задания </a:t>
            </a:r>
            <a:r>
              <a:rPr lang="ru-RU" dirty="0" smtClean="0">
                <a:solidFill>
                  <a:srgbClr val="000000"/>
                </a:solidFill>
                <a:latin typeface="inherit"/>
              </a:rPr>
              <a:t>16-21</a:t>
            </a:r>
            <a:r>
              <a:rPr lang="ru-RU" dirty="0">
                <a:solidFill>
                  <a:srgbClr val="000000"/>
                </a:solidFill>
                <a:latin typeface="inherit"/>
              </a:rPr>
              <a:t>).</a:t>
            </a:r>
          </a:p>
          <a:p>
            <a:pPr fontAlgn="base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inherit"/>
              </a:rPr>
              <a:t>Грамматика (задания 7, 8).</a:t>
            </a:r>
          </a:p>
          <a:p>
            <a:pPr fontAlgn="base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inherit"/>
              </a:rPr>
              <a:t>Работа </a:t>
            </a:r>
            <a:r>
              <a:rPr lang="ru-RU" dirty="0">
                <a:solidFill>
                  <a:srgbClr val="000000"/>
                </a:solidFill>
                <a:latin typeface="inherit"/>
              </a:rPr>
              <a:t>по микротексту (задания 1-3).</a:t>
            </a:r>
          </a:p>
          <a:p>
            <a:pPr fontAlgn="base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inherit"/>
              </a:rPr>
              <a:t>Работа </a:t>
            </a:r>
            <a:r>
              <a:rPr lang="ru-RU" dirty="0">
                <a:solidFill>
                  <a:srgbClr val="000000"/>
                </a:solidFill>
                <a:latin typeface="inherit"/>
              </a:rPr>
              <a:t>по </a:t>
            </a:r>
            <a:r>
              <a:rPr lang="ru-RU" dirty="0" err="1" smtClean="0">
                <a:solidFill>
                  <a:srgbClr val="000000"/>
                </a:solidFill>
                <a:latin typeface="inherit"/>
              </a:rPr>
              <a:t>макротексту</a:t>
            </a:r>
            <a:r>
              <a:rPr lang="ru-RU" dirty="0" smtClean="0">
                <a:solidFill>
                  <a:srgbClr val="000000"/>
                </a:solidFill>
                <a:latin typeface="inherit"/>
              </a:rPr>
              <a:t> </a:t>
            </a:r>
            <a:r>
              <a:rPr lang="ru-RU" dirty="0">
                <a:solidFill>
                  <a:srgbClr val="000000"/>
                </a:solidFill>
                <a:latin typeface="inherit"/>
              </a:rPr>
              <a:t>(задания </a:t>
            </a:r>
            <a:r>
              <a:rPr lang="ru-RU" dirty="0" smtClean="0">
                <a:solidFill>
                  <a:srgbClr val="000000"/>
                </a:solidFill>
                <a:latin typeface="inherit"/>
              </a:rPr>
              <a:t>22-26).</a:t>
            </a:r>
            <a:endParaRPr lang="ru-RU" dirty="0">
              <a:solidFill>
                <a:srgbClr val="000000"/>
              </a:solidFill>
              <a:latin typeface="inheri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3382" y="1262883"/>
            <a:ext cx="4888523" cy="493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ts val="1000"/>
              </a:spcBef>
            </a:pPr>
            <a:r>
              <a:rPr lang="ru-RU" sz="2900" u="sng" dirty="0" smtClean="0">
                <a:solidFill>
                  <a:prstClr val="black"/>
                </a:solidFill>
                <a:hlinkClick r:id="rId2"/>
              </a:rPr>
              <a:t>Совет 1</a:t>
            </a:r>
            <a:r>
              <a:rPr lang="ru-RU" sz="2900" u="sng" dirty="0">
                <a:solidFill>
                  <a:prstClr val="black"/>
                </a:solidFill>
                <a:hlinkClick r:id="rId2"/>
              </a:rPr>
              <a:t>: </a:t>
            </a:r>
            <a:r>
              <a:rPr lang="ru-RU" sz="2900" u="sng" dirty="0" smtClean="0">
                <a:solidFill>
                  <a:prstClr val="black"/>
                </a:solidFill>
                <a:hlinkClick r:id="rId2"/>
              </a:rPr>
              <a:t>контроль </a:t>
            </a:r>
            <a:r>
              <a:rPr lang="ru-RU" sz="2900" u="sng" dirty="0">
                <a:solidFill>
                  <a:prstClr val="black"/>
                </a:solidFill>
                <a:hlinkClick r:id="rId2"/>
              </a:rPr>
              <a:t>времени </a:t>
            </a:r>
            <a:endParaRPr lang="ru-RU" sz="29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98677" y="160620"/>
            <a:ext cx="4548554" cy="493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ts val="1000"/>
              </a:spcBef>
            </a:pPr>
            <a:r>
              <a:rPr lang="ru-RU" sz="2900" dirty="0" smtClean="0">
                <a:solidFill>
                  <a:prstClr val="black"/>
                </a:solidFill>
                <a:hlinkClick r:id="rId2"/>
              </a:rPr>
              <a:t>Совет 2</a:t>
            </a:r>
            <a:r>
              <a:rPr lang="ru-RU" sz="2900" dirty="0">
                <a:solidFill>
                  <a:prstClr val="black"/>
                </a:solidFill>
                <a:hlinkClick r:id="rId2"/>
              </a:rPr>
              <a:t>: </a:t>
            </a:r>
            <a:r>
              <a:rPr lang="ru-RU" sz="2900" dirty="0" smtClean="0">
                <a:solidFill>
                  <a:prstClr val="black"/>
                </a:solidFill>
                <a:hlinkClick r:id="rId2"/>
              </a:rPr>
              <a:t>порядок заданий</a:t>
            </a:r>
            <a:endParaRPr lang="ru-RU" sz="29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9" y="4152314"/>
            <a:ext cx="2321169" cy="216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697824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46277" y="1086662"/>
            <a:ext cx="4794737" cy="5536875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100" b="1" dirty="0">
                <a:solidFill>
                  <a:prstClr val="black"/>
                </a:solidFill>
                <a:latin typeface="Calibri"/>
              </a:rPr>
              <a:t>Задания </a:t>
            </a:r>
            <a:r>
              <a:rPr lang="ru-RU" sz="2100" b="1" dirty="0" smtClean="0">
                <a:solidFill>
                  <a:prstClr val="black"/>
                </a:solidFill>
                <a:latin typeface="Calibri"/>
              </a:rPr>
              <a:t>1-3,6, 22-26 </a:t>
            </a:r>
            <a:r>
              <a:rPr lang="ru-RU" sz="1800" dirty="0" smtClean="0">
                <a:solidFill>
                  <a:prstClr val="black"/>
                </a:solidFill>
                <a:latin typeface="Calibri"/>
              </a:rPr>
              <a:t>- </a:t>
            </a:r>
            <a:r>
              <a:rPr lang="ru-RU" sz="1800" dirty="0">
                <a:solidFill>
                  <a:prstClr val="black"/>
                </a:solidFill>
                <a:latin typeface="Calibri"/>
              </a:rPr>
              <a:t>на уроках по родному русскому языку и на внеурочной деятельности «Культура </a:t>
            </a:r>
            <a:r>
              <a:rPr lang="ru-RU" sz="1800" dirty="0" smtClean="0">
                <a:solidFill>
                  <a:prstClr val="black"/>
                </a:solidFill>
                <a:latin typeface="Calibri"/>
              </a:rPr>
              <a:t>речи» с </a:t>
            </a:r>
            <a:r>
              <a:rPr lang="ru-RU" sz="1800" dirty="0">
                <a:solidFill>
                  <a:prstClr val="black"/>
                </a:solidFill>
                <a:latin typeface="Calibri"/>
              </a:rPr>
              <a:t>7 класса.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100" b="1" dirty="0">
                <a:solidFill>
                  <a:prstClr val="black"/>
                </a:solidFill>
                <a:latin typeface="Calibri"/>
              </a:rPr>
              <a:t>Задание 4 </a:t>
            </a:r>
            <a:r>
              <a:rPr lang="ru-RU" sz="1800" dirty="0">
                <a:solidFill>
                  <a:prstClr val="black"/>
                </a:solidFill>
                <a:latin typeface="Calibri"/>
              </a:rPr>
              <a:t>слова </a:t>
            </a:r>
            <a:r>
              <a:rPr lang="ru-RU" sz="1800" dirty="0" smtClean="0">
                <a:solidFill>
                  <a:prstClr val="black"/>
                </a:solidFill>
                <a:latin typeface="Calibri"/>
              </a:rPr>
              <a:t>тематическими группами располагаются </a:t>
            </a:r>
            <a:r>
              <a:rPr lang="ru-RU" sz="1800" dirty="0">
                <a:solidFill>
                  <a:prstClr val="black"/>
                </a:solidFill>
                <a:latin typeface="Calibri"/>
              </a:rPr>
              <a:t>на доске </a:t>
            </a:r>
            <a:r>
              <a:rPr lang="ru-RU" sz="1800" dirty="0" smtClean="0">
                <a:solidFill>
                  <a:prstClr val="black"/>
                </a:solidFill>
                <a:latin typeface="Calibri"/>
              </a:rPr>
              <a:t>,</a:t>
            </a:r>
            <a:r>
              <a:rPr lang="ru-RU" sz="1800" dirty="0">
                <a:solidFill>
                  <a:prstClr val="black"/>
                </a:solidFill>
                <a:latin typeface="Calibri"/>
              </a:rPr>
              <a:t>п</a:t>
            </a:r>
            <a:r>
              <a:rPr lang="ru-RU" sz="1800" dirty="0" smtClean="0">
                <a:solidFill>
                  <a:prstClr val="black"/>
                </a:solidFill>
                <a:latin typeface="Calibri"/>
              </a:rPr>
              <a:t>отом пишется </a:t>
            </a:r>
            <a:r>
              <a:rPr lang="ru-RU" sz="1800" dirty="0">
                <a:solidFill>
                  <a:prstClr val="black"/>
                </a:solidFill>
                <a:latin typeface="Calibri"/>
              </a:rPr>
              <a:t>словарный </a:t>
            </a:r>
            <a:r>
              <a:rPr lang="ru-RU" sz="1800" dirty="0" smtClean="0">
                <a:solidFill>
                  <a:prstClr val="black"/>
                </a:solidFill>
                <a:latin typeface="Calibri"/>
              </a:rPr>
              <a:t>диктант, затем вариативные </a:t>
            </a:r>
            <a:r>
              <a:rPr lang="ru-RU" sz="1800" dirty="0">
                <a:solidFill>
                  <a:prstClr val="black"/>
                </a:solidFill>
                <a:latin typeface="Calibri"/>
              </a:rPr>
              <a:t>задания.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100" b="1" dirty="0">
                <a:solidFill>
                  <a:prstClr val="black"/>
                </a:solidFill>
                <a:latin typeface="Calibri"/>
              </a:rPr>
              <a:t>Задание 5 </a:t>
            </a:r>
            <a:r>
              <a:rPr lang="ru-RU" sz="1800" dirty="0">
                <a:solidFill>
                  <a:prstClr val="black"/>
                </a:solidFill>
                <a:latin typeface="Calibri"/>
              </a:rPr>
              <a:t>вслух вначале  каждого урока русского языка и литературы.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100" b="1" dirty="0" smtClean="0">
                <a:solidFill>
                  <a:prstClr val="black"/>
                </a:solidFill>
                <a:latin typeface="Calibri"/>
              </a:rPr>
              <a:t>Задание 7,9-</a:t>
            </a:r>
            <a:r>
              <a:rPr lang="ru-RU" sz="1900" b="1" dirty="0" smtClean="0">
                <a:solidFill>
                  <a:prstClr val="black"/>
                </a:solidFill>
                <a:latin typeface="Calibri"/>
              </a:rPr>
              <a:t>15</a:t>
            </a:r>
            <a:r>
              <a:rPr lang="ru-RU" sz="1800" b="1" dirty="0" smtClean="0">
                <a:solidFill>
                  <a:prstClr val="black"/>
                </a:solidFill>
                <a:latin typeface="Calibri"/>
              </a:rPr>
              <a:t> -</a:t>
            </a:r>
            <a:r>
              <a:rPr lang="ru-RU" sz="1800" dirty="0" err="1" smtClean="0">
                <a:solidFill>
                  <a:prstClr val="black"/>
                </a:solidFill>
                <a:latin typeface="Calibri"/>
              </a:rPr>
              <a:t>видеоуроки</a:t>
            </a:r>
            <a:r>
              <a:rPr lang="ru-RU" sz="1800" dirty="0" smtClean="0">
                <a:solidFill>
                  <a:prstClr val="black"/>
                </a:solidFill>
                <a:latin typeface="Calibri"/>
              </a:rPr>
              <a:t>, презентации </a:t>
            </a:r>
            <a:r>
              <a:rPr lang="ru-RU" sz="1800" dirty="0">
                <a:solidFill>
                  <a:prstClr val="black"/>
                </a:solidFill>
                <a:latin typeface="Calibri"/>
              </a:rPr>
              <a:t>на </a:t>
            </a:r>
            <a:r>
              <a:rPr lang="ru-RU" sz="1800" dirty="0" smtClean="0">
                <a:solidFill>
                  <a:prstClr val="black"/>
                </a:solidFill>
                <a:latin typeface="Calibri"/>
              </a:rPr>
              <a:t>дом, таблицы, еженедельная проверка </a:t>
            </a:r>
            <a:r>
              <a:rPr lang="ru-RU" sz="1800" dirty="0">
                <a:solidFill>
                  <a:prstClr val="black"/>
                </a:solidFill>
                <a:latin typeface="Calibri"/>
              </a:rPr>
              <a:t>словарных диктантов и практических работ учащихся </a:t>
            </a:r>
            <a:r>
              <a:rPr lang="ru-RU" sz="1800" dirty="0" smtClean="0">
                <a:solidFill>
                  <a:prstClr val="black"/>
                </a:solidFill>
                <a:latin typeface="Calibri"/>
              </a:rPr>
              <a:t>5-7 </a:t>
            </a:r>
            <a:r>
              <a:rPr lang="ru-RU" sz="1800" dirty="0">
                <a:solidFill>
                  <a:prstClr val="black"/>
                </a:solidFill>
                <a:latin typeface="Calibri"/>
              </a:rPr>
              <a:t>классов, </a:t>
            </a:r>
            <a:r>
              <a:rPr lang="ru-RU" sz="1800" dirty="0" smtClean="0">
                <a:solidFill>
                  <a:prstClr val="black"/>
                </a:solidFill>
                <a:latin typeface="Calibri"/>
              </a:rPr>
              <a:t>тесты </a:t>
            </a:r>
            <a:r>
              <a:rPr lang="ru-RU" sz="1800" dirty="0">
                <a:solidFill>
                  <a:prstClr val="black"/>
                </a:solidFill>
                <a:latin typeface="Calibri"/>
              </a:rPr>
              <a:t>в формате ЕГЭ.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100" b="1" dirty="0">
                <a:solidFill>
                  <a:prstClr val="black"/>
                </a:solidFill>
                <a:latin typeface="Calibri"/>
              </a:rPr>
              <a:t>Задание 8 </a:t>
            </a:r>
            <a:r>
              <a:rPr lang="ru-RU" sz="1800" dirty="0">
                <a:solidFill>
                  <a:prstClr val="black"/>
                </a:solidFill>
                <a:latin typeface="Calibri"/>
              </a:rPr>
              <a:t>делим на задания разной степени сложности.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Calibri"/>
              </a:rPr>
              <a:t>(самостоятельный выбор пути решения)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100" b="1" dirty="0" smtClean="0">
                <a:solidFill>
                  <a:prstClr val="black"/>
                </a:solidFill>
                <a:latin typeface="Calibri"/>
              </a:rPr>
              <a:t>Задания </a:t>
            </a:r>
            <a:r>
              <a:rPr lang="ru-RU" sz="2100" b="1" dirty="0">
                <a:solidFill>
                  <a:prstClr val="black"/>
                </a:solidFill>
                <a:latin typeface="Calibri"/>
              </a:rPr>
              <a:t>16-21 </a:t>
            </a:r>
            <a:r>
              <a:rPr lang="ru-RU" sz="1800" dirty="0">
                <a:solidFill>
                  <a:prstClr val="black"/>
                </a:solidFill>
                <a:latin typeface="Calibri"/>
              </a:rPr>
              <a:t>- </a:t>
            </a:r>
            <a:r>
              <a:rPr lang="ru-RU" sz="1800" dirty="0" err="1">
                <a:solidFill>
                  <a:prstClr val="black"/>
                </a:solidFill>
                <a:latin typeface="Calibri"/>
              </a:rPr>
              <a:t>видеоуроки</a:t>
            </a:r>
            <a:r>
              <a:rPr lang="ru-RU" sz="1800" dirty="0">
                <a:solidFill>
                  <a:prstClr val="black"/>
                </a:solidFill>
                <a:latin typeface="Calibri"/>
              </a:rPr>
              <a:t>, презентации на дом, таблицы, </a:t>
            </a:r>
            <a:r>
              <a:rPr lang="ru-RU" sz="1800" dirty="0" smtClean="0">
                <a:solidFill>
                  <a:prstClr val="black"/>
                </a:solidFill>
                <a:latin typeface="Calibri"/>
              </a:rPr>
              <a:t>проверка практических </a:t>
            </a:r>
            <a:r>
              <a:rPr lang="ru-RU" sz="1800" dirty="0">
                <a:solidFill>
                  <a:prstClr val="black"/>
                </a:solidFill>
                <a:latin typeface="Calibri"/>
              </a:rPr>
              <a:t>работ учащихся </a:t>
            </a:r>
            <a:r>
              <a:rPr lang="ru-RU" sz="1800" dirty="0" smtClean="0">
                <a:solidFill>
                  <a:prstClr val="black"/>
                </a:solidFill>
                <a:latin typeface="Calibri"/>
              </a:rPr>
              <a:t>8-9 </a:t>
            </a:r>
            <a:r>
              <a:rPr lang="ru-RU" sz="1800" dirty="0">
                <a:solidFill>
                  <a:prstClr val="black"/>
                </a:solidFill>
                <a:latin typeface="Calibri"/>
              </a:rPr>
              <a:t>классов, тесты в формате ЕГЭ.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6709" y="199586"/>
            <a:ext cx="461901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900" dirty="0" smtClean="0">
                <a:solidFill>
                  <a:prstClr val="black"/>
                </a:solidFill>
                <a:hlinkClick r:id="rId2"/>
              </a:rPr>
              <a:t>Совет3</a:t>
            </a:r>
            <a:r>
              <a:rPr lang="ru-RU" sz="2900" dirty="0">
                <a:solidFill>
                  <a:prstClr val="black"/>
                </a:solidFill>
                <a:hlinkClick r:id="rId2"/>
              </a:rPr>
              <a:t>: </a:t>
            </a:r>
            <a:r>
              <a:rPr lang="ru-RU" sz="2900" dirty="0" smtClean="0">
                <a:solidFill>
                  <a:prstClr val="black"/>
                </a:solidFill>
                <a:hlinkClick r:id="rId2"/>
              </a:rPr>
              <a:t>внимательность </a:t>
            </a:r>
            <a:r>
              <a:rPr lang="ru-RU" sz="2900" dirty="0">
                <a:solidFill>
                  <a:prstClr val="black"/>
                </a:solidFill>
                <a:hlinkClick r:id="rId2"/>
              </a:rPr>
              <a:t>и </a:t>
            </a:r>
            <a:r>
              <a:rPr lang="ru-RU" sz="2900" dirty="0" smtClean="0">
                <a:solidFill>
                  <a:prstClr val="black"/>
                </a:solidFill>
                <a:hlinkClick r:id="rId2"/>
              </a:rPr>
              <a:t>аккуратность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50563" y="218732"/>
            <a:ext cx="4690451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prstClr val="black"/>
                </a:solidFill>
                <a:hlinkClick r:id="rId2"/>
              </a:rPr>
              <a:t>Совет 4</a:t>
            </a:r>
            <a:r>
              <a:rPr lang="ru-RU" sz="2800" dirty="0">
                <a:solidFill>
                  <a:prstClr val="black"/>
                </a:solidFill>
                <a:hlinkClick r:id="rId2"/>
              </a:rPr>
              <a:t>: систематизация заданий, алгоритмы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23851" y="1450486"/>
            <a:ext cx="47251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/>
              <a:t>Верное- ошибочное утверждение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/>
              <a:t>Исключить-заменить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/>
              <a:t>Вариант(ы)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/>
              <a:t>Соответствует-не соответствует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/>
              <a:t>Представлено-содержится</a:t>
            </a:r>
          </a:p>
        </p:txBody>
      </p:sp>
    </p:spTree>
    <p:extLst>
      <p:ext uri="{BB962C8B-B14F-4D97-AF65-F5344CB8AC3E}">
        <p14:creationId xmlns="" xmlns:p14="http://schemas.microsoft.com/office/powerpoint/2010/main" val="194909749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/>
              <a:t>Советы помогут сдать экзамен без стресса и спешки, а также подобрать для себя наиболее эффективную методику изучения правил русского языка.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0277" y="222738"/>
            <a:ext cx="6096000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900" dirty="0" smtClean="0">
                <a:solidFill>
                  <a:prstClr val="black"/>
                </a:solidFill>
                <a:hlinkClick r:id="rId2"/>
              </a:rPr>
              <a:t>Совет 5</a:t>
            </a:r>
            <a:r>
              <a:rPr lang="ru-RU" sz="2900" dirty="0">
                <a:solidFill>
                  <a:prstClr val="black"/>
                </a:solidFill>
                <a:hlinkClick r:id="rId2"/>
              </a:rPr>
              <a:t>: подбор ресурсов</a:t>
            </a:r>
            <a:r>
              <a:rPr lang="ru-RU" sz="2900" dirty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093" y="4527453"/>
            <a:ext cx="2497015" cy="233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4"/>
          <p:cNvSpPr txBox="1">
            <a:spLocks/>
          </p:cNvSpPr>
          <p:nvPr/>
        </p:nvSpPr>
        <p:spPr>
          <a:xfrm>
            <a:off x="855664" y="1172308"/>
            <a:ext cx="4536952" cy="4935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b="1" dirty="0" smtClean="0">
                <a:solidFill>
                  <a:srgbClr val="000000"/>
                </a:solidFill>
                <a:latin typeface="inherit"/>
              </a:rPr>
              <a:t>Сайты:</a:t>
            </a:r>
            <a:endParaRPr lang="ru-RU" dirty="0" smtClean="0">
              <a:solidFill>
                <a:srgbClr val="000000"/>
              </a:solidFill>
              <a:latin typeface="Roboto"/>
            </a:endParaRPr>
          </a:p>
          <a:p>
            <a:pPr fontAlgn="base">
              <a:buFont typeface="+mj-lt"/>
              <a:buAutoNum type="arabicPeriod"/>
            </a:pPr>
            <a:r>
              <a:rPr lang="ru-RU" dirty="0" smtClean="0">
                <a:solidFill>
                  <a:srgbClr val="3766A9"/>
                </a:solidFill>
                <a:latin typeface="Roboto"/>
                <a:hlinkClick r:id="rId4"/>
              </a:rPr>
              <a:t>ФИПИ</a:t>
            </a:r>
            <a:endParaRPr lang="ru-RU" dirty="0" smtClean="0">
              <a:solidFill>
                <a:srgbClr val="000000"/>
              </a:solidFill>
              <a:latin typeface="Roboto"/>
            </a:endParaRPr>
          </a:p>
          <a:p>
            <a:pPr fontAlgn="base">
              <a:buFont typeface="+mj-lt"/>
              <a:buAutoNum type="arabicPeriod"/>
            </a:pPr>
            <a:r>
              <a:rPr lang="ru-RU" dirty="0" smtClean="0">
                <a:solidFill>
                  <a:srgbClr val="3766A9"/>
                </a:solidFill>
                <a:latin typeface="Roboto"/>
                <a:hlinkClick r:id="rId4"/>
              </a:rPr>
              <a:t>Решу ЕГЭ</a:t>
            </a:r>
            <a:endParaRPr lang="ru-RU" dirty="0" smtClean="0">
              <a:solidFill>
                <a:srgbClr val="000000"/>
              </a:solidFill>
              <a:latin typeface="Roboto"/>
            </a:endParaRPr>
          </a:p>
          <a:p>
            <a:pPr fontAlgn="base">
              <a:buFont typeface="+mj-lt"/>
              <a:buAutoNum type="arabicPeriod"/>
            </a:pPr>
            <a:r>
              <a:rPr lang="ru-RU" dirty="0" smtClean="0">
                <a:solidFill>
                  <a:srgbClr val="3766A9"/>
                </a:solidFill>
                <a:latin typeface="Roboto"/>
                <a:hlinkClick r:id="rId4"/>
              </a:rPr>
              <a:t>Грамота. </a:t>
            </a:r>
            <a:r>
              <a:rPr lang="ru-RU" dirty="0" err="1" smtClean="0">
                <a:solidFill>
                  <a:srgbClr val="3766A9"/>
                </a:solidFill>
                <a:latin typeface="Roboto"/>
                <a:hlinkClick r:id="rId4"/>
              </a:rPr>
              <a:t>ру</a:t>
            </a:r>
            <a:endParaRPr lang="ru-RU" dirty="0" smtClean="0">
              <a:solidFill>
                <a:srgbClr val="000000"/>
              </a:solidFill>
              <a:latin typeface="Roboto"/>
            </a:endParaRPr>
          </a:p>
          <a:p>
            <a:pPr fontAlgn="base">
              <a:buFont typeface="+mj-lt"/>
              <a:buAutoNum type="arabicPeriod"/>
            </a:pPr>
            <a:r>
              <a:rPr lang="ru-RU" dirty="0" err="1" smtClean="0">
                <a:solidFill>
                  <a:srgbClr val="3766A9"/>
                </a:solidFill>
                <a:latin typeface="Roboto"/>
                <a:hlinkClick r:id="rId4"/>
              </a:rPr>
              <a:t>ТекстоЛогия</a:t>
            </a:r>
            <a:r>
              <a:rPr lang="ru-RU" dirty="0" smtClean="0">
                <a:solidFill>
                  <a:srgbClr val="3766A9"/>
                </a:solidFill>
                <a:latin typeface="Roboto"/>
                <a:hlinkClick r:id="rId4"/>
              </a:rPr>
              <a:t>. </a:t>
            </a:r>
            <a:r>
              <a:rPr lang="ru-RU" dirty="0" err="1" smtClean="0">
                <a:solidFill>
                  <a:srgbClr val="3766A9"/>
                </a:solidFill>
                <a:latin typeface="Roboto"/>
                <a:hlinkClick r:id="rId4"/>
              </a:rPr>
              <a:t>ру</a:t>
            </a:r>
            <a:endParaRPr lang="ru-RU" dirty="0" smtClean="0">
              <a:solidFill>
                <a:srgbClr val="000000"/>
              </a:solidFill>
              <a:latin typeface="Roboto"/>
            </a:endParaRPr>
          </a:p>
          <a:p>
            <a:pPr fontAlgn="base">
              <a:buFont typeface="+mj-lt"/>
              <a:buAutoNum type="arabicPeriod"/>
            </a:pPr>
            <a:r>
              <a:rPr lang="ru-RU" dirty="0" err="1" smtClean="0">
                <a:solidFill>
                  <a:schemeClr val="accent5"/>
                </a:solidFill>
                <a:latin typeface="Roboto"/>
                <a:hlinkClick r:id="rId4"/>
              </a:rPr>
              <a:t>Орфограммка</a:t>
            </a:r>
            <a:endParaRPr lang="ru-RU" dirty="0" smtClean="0">
              <a:solidFill>
                <a:schemeClr val="accent5"/>
              </a:solidFill>
              <a:latin typeface="Roboto"/>
            </a:endParaRPr>
          </a:p>
          <a:p>
            <a:pPr fontAlgn="base">
              <a:buFont typeface="+mj-lt"/>
              <a:buAutoNum type="arabicPeriod"/>
            </a:pPr>
            <a:r>
              <a:rPr lang="ru-RU" dirty="0" smtClean="0">
                <a:solidFill>
                  <a:srgbClr val="3766A9"/>
                </a:solidFill>
                <a:latin typeface="Roboto"/>
                <a:hlinkClick r:id="rId4"/>
              </a:rPr>
              <a:t>Правила русского языка</a:t>
            </a:r>
            <a:endParaRPr lang="ru-RU" dirty="0" smtClean="0">
              <a:solidFill>
                <a:srgbClr val="000000"/>
              </a:solidFill>
              <a:latin typeface="Roboto"/>
            </a:endParaRPr>
          </a:p>
          <a:p>
            <a:pPr fontAlgn="base">
              <a:buFont typeface="+mj-lt"/>
              <a:buAutoNum type="arabicPeriod"/>
            </a:pPr>
            <a:r>
              <a:rPr lang="ru-RU" dirty="0" smtClean="0">
                <a:solidFill>
                  <a:srgbClr val="3766A9"/>
                </a:solidFill>
                <a:latin typeface="Roboto"/>
                <a:hlinkClick r:id="rId4"/>
              </a:rPr>
              <a:t>Ударения</a:t>
            </a:r>
            <a:endParaRPr lang="ru-RU" dirty="0" smtClean="0">
              <a:solidFill>
                <a:srgbClr val="3766A9"/>
              </a:solidFill>
              <a:latin typeface="Roboto"/>
            </a:endParaRPr>
          </a:p>
          <a:p>
            <a:pPr fontAlgn="base">
              <a:buFont typeface="+mj-lt"/>
              <a:buAutoNum type="arabicPeriod"/>
            </a:pPr>
            <a:r>
              <a:rPr lang="ru-RU" dirty="0" smtClean="0">
                <a:solidFill>
                  <a:srgbClr val="3766A9"/>
                </a:solidFill>
                <a:latin typeface="Roboto"/>
              </a:rPr>
              <a:t>«</a:t>
            </a:r>
            <a:r>
              <a:rPr lang="ru-RU" dirty="0" err="1" smtClean="0">
                <a:solidFill>
                  <a:srgbClr val="3766A9"/>
                </a:solidFill>
                <a:latin typeface="Roboto"/>
              </a:rPr>
              <a:t>ЯКласс</a:t>
            </a:r>
            <a:r>
              <a:rPr lang="ru-RU" dirty="0" smtClean="0">
                <a:solidFill>
                  <a:srgbClr val="3766A9"/>
                </a:solidFill>
                <a:latin typeface="Roboto"/>
              </a:rPr>
              <a:t>»</a:t>
            </a:r>
          </a:p>
          <a:p>
            <a:pPr fontAlgn="base">
              <a:buFont typeface="+mj-lt"/>
              <a:buAutoNum type="arabicPeriod"/>
            </a:pPr>
            <a:endParaRPr lang="ru-RU" dirty="0" smtClean="0">
              <a:solidFill>
                <a:srgbClr val="3766A9"/>
              </a:solidFill>
              <a:latin typeface="Roboto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ru-RU" dirty="0" smtClean="0">
              <a:solidFill>
                <a:srgbClr val="3766A9"/>
              </a:solidFill>
              <a:latin typeface="Roboto"/>
            </a:endParaRPr>
          </a:p>
          <a:p>
            <a:pPr fontAlgn="base">
              <a:buFont typeface="+mj-lt"/>
              <a:buAutoNum type="arabicPeriod"/>
            </a:pPr>
            <a:endParaRPr lang="ru-RU" dirty="0" smtClean="0">
              <a:solidFill>
                <a:srgbClr val="000000"/>
              </a:solidFill>
              <a:latin typeface="Roboto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361368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262" y="433753"/>
            <a:ext cx="5228491" cy="1401580"/>
          </a:xfrm>
        </p:spPr>
        <p:txBody>
          <a:bodyPr>
            <a:normAutofit fontScale="90000"/>
          </a:bodyPr>
          <a:lstStyle/>
          <a:p>
            <a:r>
              <a:rPr lang="ru-RU" dirty="0"/>
              <a:t>В процессе подготовки к ЕГЭ по русскому языку важно: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424" y="1101971"/>
            <a:ext cx="4774706" cy="5643796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Распределить грамотно время на </a:t>
            </a:r>
            <a:r>
              <a:rPr lang="ru-RU" dirty="0" err="1" smtClean="0">
                <a:solidFill>
                  <a:srgbClr val="FF0000"/>
                </a:solidFill>
              </a:rPr>
              <a:t>тест,остальное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время </a:t>
            </a:r>
            <a:r>
              <a:rPr lang="ru-RU" dirty="0" smtClean="0">
                <a:solidFill>
                  <a:srgbClr val="FF0000"/>
                </a:solidFill>
              </a:rPr>
              <a:t>посвятить </a:t>
            </a:r>
            <a:r>
              <a:rPr lang="ru-RU" dirty="0">
                <a:solidFill>
                  <a:srgbClr val="FF0000"/>
                </a:solidFill>
              </a:rPr>
              <a:t>написанию сочинения.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Сначала решить </a:t>
            </a:r>
            <a:r>
              <a:rPr lang="ru-RU" dirty="0">
                <a:solidFill>
                  <a:srgbClr val="FF0000"/>
                </a:solidFill>
              </a:rPr>
              <a:t>легкие разделы на орфографию и пунктуацию. После них переходите к грамматике и культуре речи. Работу с </a:t>
            </a:r>
            <a:r>
              <a:rPr lang="ru-RU" dirty="0" err="1">
                <a:solidFill>
                  <a:srgbClr val="FF0000"/>
                </a:solidFill>
              </a:rPr>
              <a:t>макротекстом</a:t>
            </a:r>
            <a:r>
              <a:rPr lang="ru-RU" dirty="0">
                <a:solidFill>
                  <a:srgbClr val="FF0000"/>
                </a:solidFill>
              </a:rPr>
              <a:t> и микротекстом оставьте напоследок. </a:t>
            </a:r>
          </a:p>
          <a:p>
            <a:r>
              <a:rPr lang="ru-RU" dirty="0">
                <a:solidFill>
                  <a:srgbClr val="FF0000"/>
                </a:solidFill>
              </a:rPr>
              <a:t>Лучше потратить дополнительную минуту на внимательное прочтение задания, чем потерять балл на указании правильного ответа в неверном формате в бланке.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Пересказывайте </a:t>
            </a:r>
            <a:r>
              <a:rPr lang="ru-RU" dirty="0">
                <a:solidFill>
                  <a:srgbClr val="FF0000"/>
                </a:solidFill>
              </a:rPr>
              <a:t>изученный материал, наговаривайте на диктофон и </a:t>
            </a:r>
            <a:r>
              <a:rPr lang="ru-RU" dirty="0" err="1">
                <a:solidFill>
                  <a:srgbClr val="FF0000"/>
                </a:solidFill>
              </a:rPr>
              <a:t>переслушивайте</a:t>
            </a:r>
            <a:r>
              <a:rPr lang="ru-RU" dirty="0">
                <a:solidFill>
                  <a:srgbClr val="FF0000"/>
                </a:solidFill>
              </a:rPr>
              <a:t>, пишите шпаргалки.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Решать </a:t>
            </a:r>
            <a:r>
              <a:rPr lang="ru-RU" dirty="0">
                <a:solidFill>
                  <a:srgbClr val="FF0000"/>
                </a:solidFill>
              </a:rPr>
              <a:t>задания только в официальном пособии и открытом банке заданий ФИПИ. 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 descr="https://sun9-65.userapi.com/impg/4L6wu8ZAkC3h6uCG1UcHrYHO9qbIlYrYHIfwJQ/ea7qik1Nj-A.jpg?size=1280x519&amp;quality=96&amp;sign=4fce3a4b3952ef779410ec8c2bd48406&amp;c_uniq_tag=OttqKrXaYcgWDFnWFxWhSOtqh7AUwlfxexBL33La-DA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3F3F1"/>
              </a:clrFrom>
              <a:clrTo>
                <a:srgbClr val="F3F3F1">
                  <a:alpha val="0"/>
                </a:srgbClr>
              </a:clrTo>
            </a:clrChange>
          </a:blip>
          <a:srcRect r="68103" b="3204"/>
          <a:stretch>
            <a:fillRect/>
          </a:stretch>
        </p:blipFill>
        <p:spPr bwMode="auto">
          <a:xfrm>
            <a:off x="7060466" y="1076446"/>
            <a:ext cx="3888887" cy="4785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083694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4675" y="269631"/>
            <a:ext cx="4586651" cy="70338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Задание 1-3</a:t>
            </a: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4336" y="890955"/>
            <a:ext cx="4586651" cy="587326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Построение информации в тексте может быть разным, в зависимости от задач и предпочтений автора. Рассмотрим наиболее часто встречающиеся на экзамене способы изложения текста:</a:t>
            </a:r>
          </a:p>
          <a:p>
            <a:endParaRPr lang="ru-RU" dirty="0"/>
          </a:p>
          <a:p>
            <a:r>
              <a:rPr lang="ru-RU" b="1" u="sng" dirty="0">
                <a:solidFill>
                  <a:srgbClr val="FF0000"/>
                </a:solidFill>
              </a:rPr>
              <a:t>Индуктивный метод </a:t>
            </a:r>
            <a:r>
              <a:rPr lang="ru-RU" dirty="0"/>
              <a:t>— автор приводит факты, а в конце приходит к выводам, к какому-то общему положению.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Дедуктивный метод </a:t>
            </a:r>
            <a:r>
              <a:rPr lang="ru-RU" dirty="0"/>
              <a:t>— сначала общее положение, мысль, а потом уже факты и примеры, доказывающие эту мысль. </a:t>
            </a:r>
          </a:p>
          <a:p>
            <a:r>
              <a:rPr lang="ru-RU" b="1" u="sng" dirty="0">
                <a:solidFill>
                  <a:srgbClr val="FF0000"/>
                </a:solidFill>
              </a:rPr>
              <a:t>Метод аналогии </a:t>
            </a:r>
            <a:r>
              <a:rPr lang="ru-RU" dirty="0"/>
              <a:t>— автор берет какой-то общеизвестный факт и сравнивает со своим примером, ради которого и затеял текст.</a:t>
            </a:r>
          </a:p>
          <a:p>
            <a:r>
              <a:rPr lang="ru-RU" b="1" u="sng" dirty="0">
                <a:solidFill>
                  <a:srgbClr val="FF0000"/>
                </a:solidFill>
              </a:rPr>
              <a:t>Концентрический метод </a:t>
            </a:r>
            <a:r>
              <a:rPr lang="ru-RU" dirty="0"/>
              <a:t>— берется главная проблема и рассматривается детально, повествование строится вокруг этой проблемы, раскрываются новые подробности.</a:t>
            </a:r>
          </a:p>
          <a:p>
            <a:r>
              <a:rPr lang="ru-RU" b="1" u="sng" dirty="0">
                <a:solidFill>
                  <a:srgbClr val="FF0000"/>
                </a:solidFill>
              </a:rPr>
              <a:t>Ступенчатый метод </a:t>
            </a:r>
            <a:r>
              <a:rPr lang="ru-RU" dirty="0"/>
              <a:t>— последовательное изложение одного вопроса за другим, поэтапное рассмотрение каждого вопроса.</a:t>
            </a:r>
          </a:p>
          <a:p>
            <a:r>
              <a:rPr lang="ru-RU" b="1" u="sng" dirty="0">
                <a:solidFill>
                  <a:srgbClr val="FF0000"/>
                </a:solidFill>
              </a:rPr>
              <a:t>Исторический метод</a:t>
            </a:r>
            <a:r>
              <a:rPr lang="ru-RU" b="1" u="sng" dirty="0" smtClean="0">
                <a:solidFill>
                  <a:srgbClr val="FF0000"/>
                </a:solidFill>
              </a:rPr>
              <a:t>,(хронологический) </a:t>
            </a:r>
            <a:r>
              <a:rPr lang="ru-RU" dirty="0"/>
              <a:t>— изложение материала с описанием произошедшего в хронологическом порядке.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858000" y="492371"/>
            <a:ext cx="5193323" cy="5347105"/>
          </a:xfrm>
          <a:prstGeom prst="rect">
            <a:avLst/>
          </a:prstGeom>
        </p:spPr>
        <p:txBody>
          <a:bodyPr wrap="square">
            <a:spAutoFit/>
          </a:bodyPr>
          <a:lstStyle>
            <a:defPPr lvl="0">
              <a:defRPr lang="ru-RU"/>
            </a:defPPr>
            <a:lvl1pPr marL="0" lv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связи, необходимые </a:t>
            </a:r>
          </a:p>
          <a:p>
            <a:pPr indent="0">
              <a:lnSpc>
                <a:spcPct val="1000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выполнения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Союзы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Частицы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Местоимения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Наречия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Числительные(собирательные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порядковые)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Вводные слова и словосочетания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Предлоги</a:t>
            </a:r>
          </a:p>
        </p:txBody>
      </p:sp>
    </p:spTree>
    <p:extLst>
      <p:ext uri="{BB962C8B-B14F-4D97-AF65-F5344CB8AC3E}">
        <p14:creationId xmlns="" xmlns:p14="http://schemas.microsoft.com/office/powerpoint/2010/main" val="27985690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673" y="0"/>
            <a:ext cx="4586651" cy="750277"/>
          </a:xfrm>
        </p:spPr>
        <p:txBody>
          <a:bodyPr/>
          <a:lstStyle/>
          <a:p>
            <a:r>
              <a:rPr lang="ru-RU" dirty="0"/>
              <a:t>Задание 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1312" y="751985"/>
            <a:ext cx="4774706" cy="5496415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Устная разминка – составление словосочетаний:</a:t>
            </a:r>
            <a:endParaRPr lang="ru-RU" sz="2800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4673" y="832338"/>
            <a:ext cx="4586651" cy="4497388"/>
          </a:xfrm>
        </p:spPr>
        <p:txBody>
          <a:bodyPr/>
          <a:lstStyle/>
          <a:p>
            <a:r>
              <a:rPr lang="ru-RU" dirty="0" smtClean="0"/>
              <a:t>Написаны на доске слова. Расставили перед уроком ударение, проверили</a:t>
            </a:r>
            <a:r>
              <a:rPr lang="ru-RU" dirty="0"/>
              <a:t>,</a:t>
            </a:r>
            <a:r>
              <a:rPr lang="ru-RU" dirty="0" smtClean="0"/>
              <a:t> записали.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03" t="23749" r="65059" b="6849"/>
          <a:stretch/>
        </p:blipFill>
        <p:spPr bwMode="auto">
          <a:xfrm>
            <a:off x="1852245" y="1582616"/>
            <a:ext cx="2368062" cy="47595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758" y="-751987"/>
            <a:ext cx="4584700" cy="150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709" t="37020" r="5679" b="36821"/>
          <a:stretch/>
        </p:blipFill>
        <p:spPr bwMode="auto">
          <a:xfrm>
            <a:off x="6447692" y="2344780"/>
            <a:ext cx="2391508" cy="178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7147"/>
          <a:stretch/>
        </p:blipFill>
        <p:spPr bwMode="auto">
          <a:xfrm>
            <a:off x="8962781" y="2016533"/>
            <a:ext cx="2438400" cy="178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sun9-70.userapi.com/impg/87ghzBEWhVqQHNDJhDZWTwGj8GD4Y2FmAl9d7w/AJW--WI1AVI.jpg?size=604x453&amp;quality=96&amp;sign=73679d0d0cb062fa94d517cd0c018b14&amp;type=album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7538" y="4129271"/>
            <a:ext cx="3388213" cy="2541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616866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336" y="457200"/>
            <a:ext cx="4586651" cy="668215"/>
          </a:xfrm>
        </p:spPr>
        <p:txBody>
          <a:bodyPr/>
          <a:lstStyle/>
          <a:p>
            <a:r>
              <a:rPr lang="ru-RU" dirty="0"/>
              <a:t>Задание 6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4336" y="2192215"/>
            <a:ext cx="4586651" cy="367677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0070C0"/>
                </a:solidFill>
              </a:rPr>
              <a:t>Одно </a:t>
            </a:r>
            <a:r>
              <a:rPr lang="ru-RU" sz="1800" b="1" i="1" dirty="0">
                <a:solidFill>
                  <a:srgbClr val="0070C0"/>
                </a:solidFill>
              </a:rPr>
              <a:t>знаю точно: никогда уже не сяду писать </a:t>
            </a:r>
            <a:r>
              <a:rPr lang="ru-RU" sz="1800" b="1" i="1" u="sng" dirty="0">
                <a:solidFill>
                  <a:srgbClr val="FF0000"/>
                </a:solidFill>
              </a:rPr>
              <a:t>мою </a:t>
            </a:r>
            <a:r>
              <a:rPr lang="ru-RU" sz="1800" b="1" i="1" dirty="0">
                <a:solidFill>
                  <a:srgbClr val="0070C0"/>
                </a:solidFill>
              </a:rPr>
              <a:t>автобиографию, даже если </a:t>
            </a:r>
            <a:r>
              <a:rPr lang="ru-RU" sz="1800" b="1" i="1" dirty="0" smtClean="0">
                <a:solidFill>
                  <a:srgbClr val="0070C0"/>
                </a:solidFill>
              </a:rPr>
              <a:t>проживу </a:t>
            </a:r>
            <a:r>
              <a:rPr lang="ru-RU" sz="1800" b="1" i="1" dirty="0">
                <a:solidFill>
                  <a:srgbClr val="0070C0"/>
                </a:solidFill>
              </a:rPr>
              <a:t>до ста лет</a:t>
            </a:r>
            <a:r>
              <a:rPr lang="ru-RU" sz="1800" b="1" i="1" dirty="0" smtClean="0">
                <a:solidFill>
                  <a:srgbClr val="0070C0"/>
                </a:solidFill>
              </a:rPr>
              <a:t>.</a:t>
            </a:r>
          </a:p>
          <a:p>
            <a:endParaRPr lang="ru-RU" sz="1800" dirty="0" smtClean="0"/>
          </a:p>
          <a:p>
            <a:r>
              <a:rPr lang="ru-RU" sz="1800" b="1" i="1" dirty="0" smtClean="0"/>
              <a:t>одно знаю</a:t>
            </a:r>
          </a:p>
          <a:p>
            <a:r>
              <a:rPr lang="ru-RU" sz="1800" b="1" i="1" dirty="0" smtClean="0"/>
              <a:t>знаю точно</a:t>
            </a:r>
          </a:p>
          <a:p>
            <a:r>
              <a:rPr lang="ru-RU" sz="1800" b="1" i="1" dirty="0"/>
              <a:t>не сяду писать </a:t>
            </a:r>
          </a:p>
          <a:p>
            <a:r>
              <a:rPr lang="ru-RU" sz="1800" b="1" i="1" dirty="0"/>
              <a:t>никогда </a:t>
            </a:r>
            <a:r>
              <a:rPr lang="ru-RU" sz="1800" b="1" i="1" dirty="0" smtClean="0"/>
              <a:t>не </a:t>
            </a:r>
            <a:r>
              <a:rPr lang="ru-RU" sz="1800" b="1" i="1" dirty="0"/>
              <a:t>сяду </a:t>
            </a:r>
            <a:endParaRPr lang="ru-RU" sz="1800" b="1" i="1" dirty="0" smtClean="0"/>
          </a:p>
          <a:p>
            <a:r>
              <a:rPr lang="ru-RU" sz="1800" b="1" i="1" dirty="0"/>
              <a:t>уже не сяду </a:t>
            </a:r>
            <a:endParaRPr lang="ru-RU" sz="1800" b="1" i="1" dirty="0" smtClean="0"/>
          </a:p>
          <a:p>
            <a:r>
              <a:rPr lang="ru-RU" sz="1800" b="1" i="1" dirty="0"/>
              <a:t>писать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мою</a:t>
            </a:r>
            <a:r>
              <a:rPr lang="ru-RU" sz="2000" b="1" i="1" dirty="0" smtClean="0">
                <a:solidFill>
                  <a:srgbClr val="FF0000"/>
                </a:solidFill>
              </a:rPr>
              <a:t>  </a:t>
            </a:r>
            <a:r>
              <a:rPr lang="ru-RU" sz="1800" b="1" i="1" dirty="0" smtClean="0">
                <a:solidFill>
                  <a:srgbClr val="FF0000"/>
                </a:solidFill>
              </a:rPr>
              <a:t>авто</a:t>
            </a:r>
            <a:r>
              <a:rPr lang="ru-RU" sz="1800" b="1" i="1" dirty="0" smtClean="0"/>
              <a:t>биографию</a:t>
            </a:r>
            <a:endParaRPr lang="ru-RU" sz="1800" b="1" i="1" dirty="0"/>
          </a:p>
          <a:p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4957" y="1090246"/>
            <a:ext cx="4408365" cy="5909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prstClr val="black"/>
                </a:solidFill>
              </a:rPr>
              <a:t>Делим предложение </a:t>
            </a:r>
            <a:r>
              <a:rPr lang="ru-RU" dirty="0" smtClean="0">
                <a:solidFill>
                  <a:prstClr val="black"/>
                </a:solidFill>
              </a:rPr>
              <a:t>на словосочетания</a:t>
            </a:r>
            <a:r>
              <a:rPr lang="ru-RU" dirty="0">
                <a:solidFill>
                  <a:prstClr val="black"/>
                </a:solidFill>
              </a:rPr>
              <a:t>, если не видим явную ошибку: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775" y="1"/>
            <a:ext cx="3693379" cy="104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6798775" y="524680"/>
            <a:ext cx="4806044" cy="5920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 smtClean="0"/>
              <a:t>Нарушение в построении предложения с несогласованным приложением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 smtClean="0"/>
              <a:t>Неправильное построение предложения с косвенной речью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 smtClean="0"/>
              <a:t>Нарушение видовременной соотнесенности глагольных форм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 smtClean="0"/>
              <a:t>Неправильное употребление числительных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 smtClean="0"/>
              <a:t>Неправильное употребление падежной формы существительного с предлогом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 smtClean="0"/>
              <a:t>Нарушение связи между подлежащим и сказуемым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 smtClean="0"/>
              <a:t>Нарушение в построении предложения с причастным оборотом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 smtClean="0"/>
              <a:t>Нарушение в построении предложения с деепричастным оборотом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 smtClean="0"/>
              <a:t>Ошибка в построении предложения с однородными членами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 smtClean="0"/>
              <a:t>Ошибка в построении сложного предложения</a:t>
            </a:r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7204579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ние 8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листание 7" id="{0CE75DB1-FDE2-4B07-8783-FD2325410490}" vid="{4B0FD19C-AF86-4C35-9F38-0720CAB139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8</Template>
  <TotalTime>972</TotalTime>
  <Words>953</Words>
  <Application>Microsoft Office PowerPoint</Application>
  <PresentationFormat>Произвольный</PresentationFormat>
  <Paragraphs>134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листание 8</vt:lpstr>
      <vt:lpstr>«Система работы по подготовке обучающихся к ЕГЭ по русскому языку»  </vt:lpstr>
      <vt:lpstr>Трудности, с которыми сталкиваешься в ходе подготовки к экзаменам, следующего характера:</vt:lpstr>
      <vt:lpstr>Советы (лайфхаки) по подготовке  к ЕГЭ по русскому языку: </vt:lpstr>
      <vt:lpstr>Слайд 4</vt:lpstr>
      <vt:lpstr>Вывод </vt:lpstr>
      <vt:lpstr>В процессе подготовки к ЕГЭ по русскому языку важно:  </vt:lpstr>
      <vt:lpstr>Задание 1-3</vt:lpstr>
      <vt:lpstr>Задание 4</vt:lpstr>
      <vt:lpstr>Задание 6</vt:lpstr>
      <vt:lpstr>Работа с текстом </vt:lpstr>
      <vt:lpstr>Спасибо за внимание!</vt:lpstr>
    </vt:vector>
  </TitlesOfParts>
  <Manager>Полшкова Виктория Валерьяновна</Manager>
  <Company>МАОУ ДО ЦРТДиЮКаменского района Пензенской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Книга</dc:title>
  <dc:subject>литература, книги</dc:subject>
  <dc:creator>User</dc:creator>
  <cp:keywords>литература;шаблон по литературе;книга</cp:keywords>
  <cp:lastModifiedBy>user</cp:lastModifiedBy>
  <cp:revision>83</cp:revision>
  <dcterms:created xsi:type="dcterms:W3CDTF">2016-11-15T09:14:47Z</dcterms:created>
  <dcterms:modified xsi:type="dcterms:W3CDTF">2023-02-13T10:18:48Z</dcterms:modified>
</cp:coreProperties>
</file>